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9" r:id="rId3"/>
    <p:sldId id="257" r:id="rId4"/>
    <p:sldId id="258" r:id="rId5"/>
    <p:sldId id="268" r:id="rId6"/>
    <p:sldId id="270" r:id="rId7"/>
    <p:sldId id="271" r:id="rId8"/>
    <p:sldId id="272" r:id="rId9"/>
    <p:sldId id="259" r:id="rId10"/>
    <p:sldId id="260" r:id="rId11"/>
    <p:sldId id="273" r:id="rId12"/>
    <p:sldId id="261" r:id="rId13"/>
    <p:sldId id="262" r:id="rId14"/>
    <p:sldId id="263" r:id="rId15"/>
    <p:sldId id="277" r:id="rId16"/>
    <p:sldId id="264" r:id="rId17"/>
    <p:sldId id="265" r:id="rId18"/>
    <p:sldId id="278" r:id="rId19"/>
    <p:sldId id="280" r:id="rId20"/>
    <p:sldId id="279" r:id="rId21"/>
    <p:sldId id="266" r:id="rId22"/>
    <p:sldId id="281" r:id="rId23"/>
    <p:sldId id="267" r:id="rId24"/>
    <p:sldId id="274" r:id="rId25"/>
    <p:sldId id="275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69B9FC-8B8E-E741-A14E-FC0E4951076A}" type="datetimeFigureOut">
              <a:rPr lang="en-US" smtClean="0"/>
              <a:pPr/>
              <a:t>5/7/11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C9502D8-CDF5-BF48-99DA-A6756B4B8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nigel/Desktop/Drop%20Box/Common%20Used%20Video%20Formats/topcon%20oct%20mac%20hole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nigel/Desktop/Drop%20Box/Common%20Used%20Video%20Formats/mac%20hole%20surg2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nigel/Desktop/Drop%20Box/Common%20Used%20Video%20Formats/icg%20peel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nigel/Desktop/Drop%20Box/Common%20Used%20Video%20Formats/iatrogenic%20tear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Macular Holes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Kirkpatrick</a:t>
            </a:r>
          </a:p>
          <a:p>
            <a:r>
              <a:rPr lang="en-US" dirty="0" smtClean="0"/>
              <a:t>SWONS</a:t>
            </a:r>
          </a:p>
          <a:p>
            <a:r>
              <a:rPr lang="en-US" dirty="0" smtClean="0"/>
              <a:t>May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Watzke</a:t>
            </a:r>
            <a:r>
              <a:rPr lang="en-US" dirty="0" smtClean="0"/>
              <a:t> Allen test</a:t>
            </a:r>
          </a:p>
          <a:p>
            <a:endParaRPr lang="en-US" dirty="0"/>
          </a:p>
        </p:txBody>
      </p:sp>
      <p:pic>
        <p:nvPicPr>
          <p:cNvPr id="5" name="Picture 4" descr="w-a sig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40" y="2703093"/>
            <a:ext cx="5492586" cy="375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= OCT</a:t>
            </a:r>
            <a:endParaRPr lang="en-US" dirty="0"/>
          </a:p>
        </p:txBody>
      </p:sp>
      <p:pic>
        <p:nvPicPr>
          <p:cNvPr id="4" name="topcon oct mac hole.wm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5668" y="1666526"/>
            <a:ext cx="6434158" cy="48256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998"/>
            <a:ext cx="8229600" cy="51618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= St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B= St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C= St 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D=St 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E= Post op</a:t>
            </a:r>
            <a:endParaRPr lang="en-US" dirty="0"/>
          </a:p>
        </p:txBody>
      </p:sp>
      <p:pic>
        <p:nvPicPr>
          <p:cNvPr id="4" name="Picture 3" descr="oct seri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28" y="1292998"/>
            <a:ext cx="4129872" cy="556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option</a:t>
            </a:r>
            <a:r>
              <a:rPr lang="en-US" dirty="0" smtClean="0"/>
              <a:t> vs. </a:t>
            </a:r>
            <a:r>
              <a:rPr lang="en-US" dirty="0" smtClean="0"/>
              <a:t>conservative</a:t>
            </a:r>
          </a:p>
          <a:p>
            <a:pPr lvl="1"/>
            <a:r>
              <a:rPr lang="en-US" dirty="0" smtClean="0"/>
              <a:t>Dominant</a:t>
            </a:r>
            <a:r>
              <a:rPr lang="en-US" dirty="0" smtClean="0"/>
              <a:t> vs. </a:t>
            </a:r>
            <a:r>
              <a:rPr lang="en-US" dirty="0" smtClean="0"/>
              <a:t>non- dominant eye</a:t>
            </a:r>
          </a:p>
          <a:p>
            <a:pPr lvl="1"/>
            <a:r>
              <a:rPr lang="en-US" dirty="0" smtClean="0"/>
              <a:t>More right eyes</a:t>
            </a:r>
          </a:p>
          <a:p>
            <a:r>
              <a:rPr lang="en-US" dirty="0" smtClean="0"/>
              <a:t>Vitrectomy</a:t>
            </a:r>
          </a:p>
          <a:p>
            <a:pPr lvl="1"/>
            <a:r>
              <a:rPr lang="en-US" dirty="0" smtClean="0"/>
              <a:t>Consent</a:t>
            </a:r>
          </a:p>
          <a:p>
            <a:pPr lvl="1"/>
            <a:r>
              <a:rPr lang="en-US" dirty="0" smtClean="0"/>
              <a:t>Risk</a:t>
            </a:r>
            <a:r>
              <a:rPr lang="en-US" dirty="0" smtClean="0"/>
              <a:t> vs. </a:t>
            </a:r>
            <a:r>
              <a:rPr lang="en-US" dirty="0" smtClean="0"/>
              <a:t>benefit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and </a:t>
            </a:r>
            <a:r>
              <a:rPr lang="en-US" dirty="0" smtClean="0"/>
              <a:t>Wendel</a:t>
            </a:r>
            <a:r>
              <a:rPr lang="en-US" dirty="0" smtClean="0"/>
              <a:t> 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330"/>
            <a:ext cx="8229600" cy="30684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One of the most quoted VR papers</a:t>
            </a:r>
          </a:p>
          <a:p>
            <a:r>
              <a:rPr lang="en-US" dirty="0" smtClean="0"/>
              <a:t>No treatment until this time</a:t>
            </a:r>
          </a:p>
          <a:p>
            <a:r>
              <a:rPr lang="en-US" dirty="0" smtClean="0"/>
              <a:t>Gass classification</a:t>
            </a:r>
          </a:p>
          <a:p>
            <a:r>
              <a:rPr lang="en-US" dirty="0" smtClean="0"/>
              <a:t>Observed that PVD protected against macular hole</a:t>
            </a:r>
          </a:p>
          <a:p>
            <a:r>
              <a:rPr lang="en-US" dirty="0" smtClean="0"/>
              <a:t>60% success rate with vitrectomy and gas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9703" y="1666526"/>
            <a:ext cx="6371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Vitreous Surgery for Idiopathic Macular </a:t>
            </a:r>
            <a:r>
              <a:rPr lang="en-US" dirty="0" smtClean="0"/>
              <a:t>Holes</a:t>
            </a:r>
          </a:p>
          <a:p>
            <a:r>
              <a:rPr lang="en-US" dirty="0" smtClean="0"/>
              <a:t>Results </a:t>
            </a:r>
            <a:r>
              <a:rPr lang="en-US" dirty="0" smtClean="0"/>
              <a:t>of a Pilot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 </a:t>
            </a:r>
            <a:r>
              <a:rPr lang="en-US" dirty="0" smtClean="0"/>
              <a:t>Neil E. Kelly, MD, Robert T. </a:t>
            </a:r>
            <a:r>
              <a:rPr lang="en-US" dirty="0" smtClean="0"/>
              <a:t>Wendel</a:t>
            </a:r>
            <a:r>
              <a:rPr lang="en-US" dirty="0" smtClean="0"/>
              <a:t>, </a:t>
            </a:r>
            <a:r>
              <a:rPr lang="en-US" dirty="0" smtClean="0"/>
              <a:t>MD</a:t>
            </a:r>
          </a:p>
          <a:p>
            <a:r>
              <a:rPr lang="en-US" dirty="0" smtClean="0"/>
              <a:t>Arch </a:t>
            </a:r>
            <a:r>
              <a:rPr lang="en-US" dirty="0" smtClean="0"/>
              <a:t>Ophthalmol</a:t>
            </a:r>
            <a:r>
              <a:rPr lang="en-US" dirty="0" smtClean="0"/>
              <a:t> 1991 109 654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1990’s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tried it</a:t>
            </a:r>
          </a:p>
          <a:p>
            <a:r>
              <a:rPr lang="en-US" dirty="0" smtClean="0"/>
              <a:t>Variable success</a:t>
            </a:r>
          </a:p>
          <a:p>
            <a:endParaRPr lang="en-US" dirty="0" smtClean="0"/>
          </a:p>
          <a:p>
            <a:r>
              <a:rPr lang="en-US" dirty="0" smtClean="0"/>
              <a:t>Late 90’s</a:t>
            </a:r>
          </a:p>
          <a:p>
            <a:pPr lvl="1"/>
            <a:r>
              <a:rPr lang="en-US" dirty="0" smtClean="0"/>
              <a:t>Bizarre posturing regimes</a:t>
            </a:r>
          </a:p>
          <a:p>
            <a:pPr lvl="1"/>
            <a:r>
              <a:rPr lang="en-US" dirty="0" smtClean="0"/>
              <a:t>Platelets</a:t>
            </a:r>
          </a:p>
          <a:p>
            <a:pPr lvl="1"/>
            <a:r>
              <a:rPr lang="en-US" dirty="0" smtClean="0"/>
              <a:t>Forceps from Moscow</a:t>
            </a:r>
          </a:p>
        </p:txBody>
      </p:sp>
      <p:pic>
        <p:nvPicPr>
          <p:cNvPr id="4" name="Picture 3" descr="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22" y="267494"/>
            <a:ext cx="2945044" cy="392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2000 - 2010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ILM peel</a:t>
            </a:r>
          </a:p>
          <a:p>
            <a:pPr lvl="1"/>
            <a:r>
              <a:rPr lang="en-US" dirty="0" smtClean="0"/>
              <a:t>Not for faint hearted!! – almost invisible</a:t>
            </a:r>
          </a:p>
          <a:p>
            <a:pPr lvl="1"/>
            <a:r>
              <a:rPr lang="en-US" dirty="0" smtClean="0"/>
              <a:t>Increased hole closure to &gt;90%</a:t>
            </a:r>
          </a:p>
        </p:txBody>
      </p:sp>
      <p:pic>
        <p:nvPicPr>
          <p:cNvPr id="4" name="Picture 3" descr="ilm 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82" y="3388863"/>
            <a:ext cx="4000716" cy="324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ICG – excellent view</a:t>
            </a:r>
          </a:p>
          <a:p>
            <a:r>
              <a:rPr lang="en-US" dirty="0" smtClean="0"/>
              <a:t>Safety record in doubt</a:t>
            </a:r>
            <a:endParaRPr lang="en-US" dirty="0"/>
          </a:p>
        </p:txBody>
      </p:sp>
      <p:pic>
        <p:nvPicPr>
          <p:cNvPr id="4" name="Picture 3" descr="icg 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82853" y="3062774"/>
            <a:ext cx="3179727" cy="346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Trypan</a:t>
            </a:r>
            <a:r>
              <a:rPr lang="en-US" dirty="0" smtClean="0"/>
              <a:t> blue</a:t>
            </a:r>
          </a:p>
          <a:p>
            <a:pPr lvl="1"/>
            <a:r>
              <a:rPr lang="en-US" dirty="0" smtClean="0"/>
              <a:t>Membrane blue – good for </a:t>
            </a:r>
            <a:r>
              <a:rPr lang="en-US" dirty="0" smtClean="0"/>
              <a:t>erm</a:t>
            </a:r>
            <a:r>
              <a:rPr lang="en-US" dirty="0" smtClean="0"/>
              <a:t> not </a:t>
            </a:r>
            <a:r>
              <a:rPr lang="en-US" dirty="0" smtClean="0"/>
              <a:t>ilm</a:t>
            </a:r>
            <a:endParaRPr lang="en-US" dirty="0" smtClean="0"/>
          </a:p>
          <a:p>
            <a:pPr lvl="1"/>
            <a:r>
              <a:rPr lang="en-US" dirty="0" smtClean="0"/>
              <a:t>Brilliant peel</a:t>
            </a:r>
            <a:endParaRPr lang="en-US" dirty="0"/>
          </a:p>
        </p:txBody>
      </p:sp>
      <p:pic>
        <p:nvPicPr>
          <p:cNvPr id="4" name="Picture 3" descr="memb blue 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68302"/>
            <a:ext cx="3124601" cy="2386506"/>
          </a:xfrm>
          <a:prstGeom prst="rect">
            <a:avLst/>
          </a:prstGeom>
        </p:spPr>
      </p:pic>
      <p:pic>
        <p:nvPicPr>
          <p:cNvPr id="5" name="Picture 4" descr="brilliant peel i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4068302"/>
            <a:ext cx="2766964" cy="2386506"/>
          </a:xfrm>
          <a:prstGeom prst="rect">
            <a:avLst/>
          </a:prstGeom>
        </p:spPr>
      </p:pic>
      <p:pic>
        <p:nvPicPr>
          <p:cNvPr id="6" name="Picture 5" descr="brilliant pe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04" y="3386330"/>
            <a:ext cx="2236835" cy="306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– </a:t>
            </a:r>
            <a:r>
              <a:rPr lang="en-US" dirty="0" smtClean="0"/>
              <a:t>vity</a:t>
            </a:r>
            <a:r>
              <a:rPr lang="en-US" dirty="0" smtClean="0"/>
              <a:t>, </a:t>
            </a:r>
            <a:r>
              <a:rPr lang="en-US" dirty="0" smtClean="0"/>
              <a:t>pvd</a:t>
            </a:r>
            <a:r>
              <a:rPr lang="en-US" dirty="0" smtClean="0"/>
              <a:t>, peel, gas</a:t>
            </a:r>
            <a:endParaRPr lang="en-US" dirty="0"/>
          </a:p>
        </p:txBody>
      </p:sp>
      <p:pic>
        <p:nvPicPr>
          <p:cNvPr id="4" name="mac hole surg2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1466" y="1528374"/>
            <a:ext cx="6827702" cy="51207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Macular hole</a:t>
            </a:r>
            <a:endParaRPr lang="en-US" dirty="0"/>
          </a:p>
        </p:txBody>
      </p:sp>
      <p:pic>
        <p:nvPicPr>
          <p:cNvPr id="4" name="Content Placeholder 3" descr="ftm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46" r="-191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– ILM peel</a:t>
            </a:r>
            <a:endParaRPr lang="en-US" dirty="0"/>
          </a:p>
        </p:txBody>
      </p:sp>
      <p:pic>
        <p:nvPicPr>
          <p:cNvPr id="4" name="icg peel.wm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9405" y="1886829"/>
            <a:ext cx="5858169" cy="4393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hole stage / size</a:t>
            </a:r>
          </a:p>
          <a:p>
            <a:pPr lvl="1"/>
            <a:r>
              <a:rPr lang="en-US" dirty="0" smtClean="0"/>
              <a:t>Stage 2-3 = &gt;95% closure</a:t>
            </a:r>
          </a:p>
          <a:p>
            <a:pPr lvl="1"/>
            <a:r>
              <a:rPr lang="en-US" dirty="0" smtClean="0"/>
              <a:t>Vision improved by 2 lines in &gt;80%</a:t>
            </a:r>
          </a:p>
          <a:p>
            <a:pPr lvl="1"/>
            <a:r>
              <a:rPr lang="en-US" dirty="0" smtClean="0"/>
              <a:t>Amount of vision improvement can be predicted by OCT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Larger holes (&gt;400 microns) harder to close</a:t>
            </a:r>
          </a:p>
          <a:p>
            <a:pPr lvl="1"/>
            <a:r>
              <a:rPr lang="en-US" dirty="0" smtClean="0"/>
              <a:t>Stage 4 holes 70-80% closure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Macular damage</a:t>
            </a:r>
          </a:p>
          <a:p>
            <a:r>
              <a:rPr lang="en-US" sz="2400" dirty="0" smtClean="0"/>
              <a:t>Iatrogenic tear</a:t>
            </a:r>
          </a:p>
          <a:p>
            <a:r>
              <a:rPr lang="en-US" sz="2400" dirty="0" smtClean="0"/>
              <a:t>Cataract – almost every case</a:t>
            </a:r>
          </a:p>
          <a:p>
            <a:r>
              <a:rPr lang="en-US" sz="2400" dirty="0" smtClean="0"/>
              <a:t>Field defect</a:t>
            </a:r>
            <a:endParaRPr lang="en-US" sz="2400" dirty="0"/>
          </a:p>
        </p:txBody>
      </p:sp>
      <p:pic>
        <p:nvPicPr>
          <p:cNvPr id="4" name="iatrogenic tear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34815" y="3447963"/>
            <a:ext cx="4260391" cy="3195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Phaco at same time</a:t>
            </a:r>
          </a:p>
          <a:p>
            <a:r>
              <a:rPr lang="en-US" dirty="0" smtClean="0"/>
              <a:t>Posturing</a:t>
            </a:r>
          </a:p>
          <a:p>
            <a:r>
              <a:rPr lang="en-US" dirty="0" smtClean="0"/>
              <a:t>Value of ILM peel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pic>
        <p:nvPicPr>
          <p:cNvPr id="4" name="Content Placeholder 3" descr="pharma p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134" b="-10134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Microplasmin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pharma 3.jpg"/>
          <p:cNvPicPr>
            <a:picLocks noChangeAspect="1"/>
          </p:cNvPicPr>
          <p:nvPr/>
        </p:nvPicPr>
        <p:blipFill>
          <a:blip r:embed="rId2"/>
          <a:srcRect t="-4429" b="-4429"/>
          <a:stretch>
            <a:fillRect/>
          </a:stretch>
        </p:blipFill>
        <p:spPr>
          <a:xfrm>
            <a:off x="335280" y="1666526"/>
            <a:ext cx="850392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to hero in 1 generation</a:t>
            </a:r>
          </a:p>
          <a:p>
            <a:r>
              <a:rPr lang="en-US" dirty="0" smtClean="0"/>
              <a:t>Injection era is upon us</a:t>
            </a:r>
          </a:p>
          <a:p>
            <a:r>
              <a:rPr lang="en-US" dirty="0" smtClean="0"/>
              <a:t>Value of OCT in macular disease</a:t>
            </a:r>
          </a:p>
          <a:p>
            <a:endParaRPr lang="en-US" dirty="0" smtClean="0"/>
          </a:p>
          <a:p>
            <a:r>
              <a:rPr lang="en-US" dirty="0" smtClean="0"/>
              <a:t>Any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dinosaur</a:t>
            </a:r>
            <a:endParaRPr lang="en-US" dirty="0"/>
          </a:p>
        </p:txBody>
      </p:sp>
      <p:pic>
        <p:nvPicPr>
          <p:cNvPr id="4" name="Content Placeholder 3" descr="dinosaur jok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850" r="-36850"/>
          <a:stretch>
            <a:fillRect/>
          </a:stretch>
        </p:blipFill>
        <p:spPr>
          <a:xfrm>
            <a:off x="457200" y="1666526"/>
            <a:ext cx="8229600" cy="47882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reports in 1869 – Knapp (trauma)</a:t>
            </a:r>
          </a:p>
          <a:p>
            <a:pPr lvl="1"/>
            <a:r>
              <a:rPr lang="en-US" dirty="0" smtClean="0"/>
              <a:t>Related to myopia, inflammation, trauma</a:t>
            </a:r>
          </a:p>
          <a:p>
            <a:r>
              <a:rPr lang="en-US" dirty="0" smtClean="0"/>
              <a:t>!970’s and 80’s – most idiopathic</a:t>
            </a:r>
          </a:p>
          <a:p>
            <a:r>
              <a:rPr lang="en-US" dirty="0" smtClean="0"/>
              <a:t>1990’s – reports of surgical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&amp;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 in 3300 of population</a:t>
            </a:r>
          </a:p>
          <a:p>
            <a:pPr lvl="1"/>
            <a:r>
              <a:rPr lang="en-US" dirty="0" smtClean="0"/>
              <a:t>?overestimation</a:t>
            </a:r>
          </a:p>
          <a:p>
            <a:r>
              <a:rPr lang="en-US" dirty="0" smtClean="0"/>
              <a:t>Peak incidence in 50’s and 60’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Female &gt;&gt;male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Idiopathic hole</a:t>
            </a:r>
          </a:p>
          <a:p>
            <a:pPr lvl="1"/>
            <a:r>
              <a:rPr lang="en-US" dirty="0" smtClean="0"/>
              <a:t>Contraction of vitreous in macular area</a:t>
            </a:r>
          </a:p>
          <a:p>
            <a:pPr lvl="1"/>
            <a:r>
              <a:rPr lang="en-US" dirty="0" smtClean="0"/>
              <a:t>Tangential forces causing separation in macula</a:t>
            </a:r>
          </a:p>
          <a:p>
            <a:pPr lvl="1"/>
            <a:r>
              <a:rPr lang="en-US" dirty="0" smtClean="0"/>
              <a:t>Pseudo-operculum of </a:t>
            </a:r>
            <a:r>
              <a:rPr lang="en-US" dirty="0" smtClean="0"/>
              <a:t>glial</a:t>
            </a:r>
            <a:r>
              <a:rPr lang="en-US" dirty="0" smtClean="0"/>
              <a:t> tissue forms</a:t>
            </a:r>
          </a:p>
          <a:p>
            <a:pPr lvl="1"/>
            <a:r>
              <a:rPr lang="en-US" dirty="0" smtClean="0"/>
              <a:t>Photoreceptors remain in retinal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Staged according to appearance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pic>
        <p:nvPicPr>
          <p:cNvPr id="4" name="Content Placeholder 3" descr="stage 1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413" r="-16413"/>
          <a:stretch>
            <a:fillRect/>
          </a:stretch>
        </p:blipFill>
        <p:spPr>
          <a:xfrm>
            <a:off x="914400" y="1461226"/>
            <a:ext cx="82296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2655574" y="6334268"/>
            <a:ext cx="560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Yellow Dot, good vision, no distortion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pic>
        <p:nvPicPr>
          <p:cNvPr id="4" name="Content Placeholder 3" descr="stag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276" r="-18276"/>
          <a:stretch>
            <a:fillRect/>
          </a:stretch>
        </p:blipFill>
        <p:spPr>
          <a:xfrm>
            <a:off x="457200" y="1354953"/>
            <a:ext cx="8229600" cy="4572000"/>
          </a:xfrm>
        </p:spPr>
      </p:pic>
      <p:sp>
        <p:nvSpPr>
          <p:cNvPr id="5" name="Rectangle 4"/>
          <p:cNvSpPr/>
          <p:nvPr/>
        </p:nvSpPr>
        <p:spPr>
          <a:xfrm>
            <a:off x="2445343" y="6251791"/>
            <a:ext cx="510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Tiny slit / hole, good vision (6/12), </a:t>
            </a:r>
            <a:r>
              <a:rPr lang="en-US" dirty="0" smtClean="0"/>
              <a:t>sl</a:t>
            </a:r>
            <a:r>
              <a:rPr lang="en-US" dirty="0" smtClean="0"/>
              <a:t> distortion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</a:t>
            </a:r>
            <a:r>
              <a:rPr lang="en-US" dirty="0" smtClean="0"/>
              <a:t>3 (</a:t>
            </a:r>
            <a:r>
              <a:rPr lang="en-US" dirty="0" err="1" smtClean="0"/>
              <a:t>st</a:t>
            </a:r>
            <a:r>
              <a:rPr lang="en-US" dirty="0" smtClean="0"/>
              <a:t> 4 same with </a:t>
            </a:r>
            <a:r>
              <a:rPr lang="en-US" dirty="0" err="1" smtClean="0"/>
              <a:t>pvd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tage 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500" r="-17500"/>
          <a:stretch>
            <a:fillRect/>
          </a:stretch>
        </p:blipFill>
        <p:spPr>
          <a:xfrm>
            <a:off x="457200" y="1371448"/>
            <a:ext cx="8229600" cy="4572000"/>
          </a:xfrm>
        </p:spPr>
      </p:pic>
      <p:sp>
        <p:nvSpPr>
          <p:cNvPr id="5" name="Rectangle 4"/>
          <p:cNvSpPr/>
          <p:nvPr/>
        </p:nvSpPr>
        <p:spPr>
          <a:xfrm>
            <a:off x="2445343" y="6202304"/>
            <a:ext cx="4408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Obvious hole, vision 6/24, distortion 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– variable</a:t>
            </a:r>
          </a:p>
          <a:p>
            <a:r>
              <a:rPr lang="en-US" dirty="0" smtClean="0"/>
              <a:t>Distortion (</a:t>
            </a:r>
            <a:r>
              <a:rPr lang="en-US" dirty="0" smtClean="0"/>
              <a:t>metamorphopsia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Occasionally none (early holes etc)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169</TotalTime>
  <Words>454</Words>
  <Application>Microsoft Macintosh PowerPoint</Application>
  <PresentationFormat>On-screen Show (4:3)</PresentationFormat>
  <Paragraphs>110</Paragraphs>
  <Slides>27</Slides>
  <Notes>0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Verve</vt:lpstr>
      <vt:lpstr>Macular Holes</vt:lpstr>
      <vt:lpstr>Macular hole</vt:lpstr>
      <vt:lpstr>History</vt:lpstr>
      <vt:lpstr>Incidence &amp; Causes</vt:lpstr>
      <vt:lpstr>Gass Classification</vt:lpstr>
      <vt:lpstr>Stage 1</vt:lpstr>
      <vt:lpstr>Stage 2</vt:lpstr>
      <vt:lpstr>Stage 3 (st 4 same with pvd)</vt:lpstr>
      <vt:lpstr>Symptoms</vt:lpstr>
      <vt:lpstr>Signs</vt:lpstr>
      <vt:lpstr>Investigation = OCT</vt:lpstr>
      <vt:lpstr>OCT staging</vt:lpstr>
      <vt:lpstr>Treatment</vt:lpstr>
      <vt:lpstr>Kelly and Wendel 1991</vt:lpstr>
      <vt:lpstr>1990’s </vt:lpstr>
      <vt:lpstr>Modifications 2000 - 2010</vt:lpstr>
      <vt:lpstr>Dyes</vt:lpstr>
      <vt:lpstr>Dyes 2</vt:lpstr>
      <vt:lpstr>Surgery – vity, pvd, peel, gas</vt:lpstr>
      <vt:lpstr>Surgery – ILM peel</vt:lpstr>
      <vt:lpstr>Results</vt:lpstr>
      <vt:lpstr>Complications</vt:lpstr>
      <vt:lpstr>Controversy</vt:lpstr>
      <vt:lpstr>The future</vt:lpstr>
      <vt:lpstr>Microplasmin</vt:lpstr>
      <vt:lpstr>Summary</vt:lpstr>
      <vt:lpstr>The dinosaur</vt:lpstr>
    </vt:vector>
  </TitlesOfParts>
  <Company>chelt coll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Macular Holes</dc:title>
  <dc:creator>nigel kirkpatrick</dc:creator>
  <cp:lastModifiedBy>nigel kirkpatrick</cp:lastModifiedBy>
  <cp:revision>17</cp:revision>
  <dcterms:created xsi:type="dcterms:W3CDTF">2011-05-07T08:04:53Z</dcterms:created>
  <dcterms:modified xsi:type="dcterms:W3CDTF">2011-05-07T09:54:22Z</dcterms:modified>
</cp:coreProperties>
</file>